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72" r:id="rId1"/>
    <p:sldMasterId id="2147483790" r:id="rId2"/>
  </p:sldMasterIdLst>
  <p:notesMasterIdLst>
    <p:notesMasterId r:id="rId48"/>
  </p:notesMasterIdLst>
  <p:sldIdLst>
    <p:sldId id="256" r:id="rId3"/>
    <p:sldId id="257" r:id="rId4"/>
    <p:sldId id="289" r:id="rId5"/>
    <p:sldId id="324" r:id="rId6"/>
    <p:sldId id="291" r:id="rId7"/>
    <p:sldId id="293" r:id="rId8"/>
    <p:sldId id="315" r:id="rId9"/>
    <p:sldId id="316" r:id="rId10"/>
    <p:sldId id="292" r:id="rId11"/>
    <p:sldId id="326" r:id="rId12"/>
    <p:sldId id="325" r:id="rId13"/>
    <p:sldId id="327" r:id="rId14"/>
    <p:sldId id="328" r:id="rId15"/>
    <p:sldId id="329" r:id="rId16"/>
    <p:sldId id="343" r:id="rId17"/>
    <p:sldId id="344" r:id="rId18"/>
    <p:sldId id="294" r:id="rId19"/>
    <p:sldId id="345" r:id="rId20"/>
    <p:sldId id="295" r:id="rId21"/>
    <p:sldId id="297" r:id="rId22"/>
    <p:sldId id="296" r:id="rId23"/>
    <p:sldId id="337" r:id="rId24"/>
    <p:sldId id="298" r:id="rId25"/>
    <p:sldId id="317" r:id="rId26"/>
    <p:sldId id="330" r:id="rId27"/>
    <p:sldId id="319" r:id="rId28"/>
    <p:sldId id="318" r:id="rId29"/>
    <p:sldId id="346" r:id="rId30"/>
    <p:sldId id="331" r:id="rId31"/>
    <p:sldId id="347" r:id="rId32"/>
    <p:sldId id="332" r:id="rId33"/>
    <p:sldId id="299" r:id="rId34"/>
    <p:sldId id="338" r:id="rId35"/>
    <p:sldId id="320" r:id="rId36"/>
    <p:sldId id="339" r:id="rId37"/>
    <p:sldId id="340" r:id="rId38"/>
    <p:sldId id="321" r:id="rId39"/>
    <p:sldId id="322" r:id="rId40"/>
    <p:sldId id="323" r:id="rId41"/>
    <p:sldId id="341" r:id="rId42"/>
    <p:sldId id="333" r:id="rId43"/>
    <p:sldId id="334" r:id="rId44"/>
    <p:sldId id="335" r:id="rId45"/>
    <p:sldId id="303" r:id="rId46"/>
    <p:sldId id="286" r:id="rId47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49"/>
      <p:bold r:id="rId50"/>
      <p:italic r:id="rId51"/>
      <p:boldItalic r:id="rId52"/>
    </p:embeddedFont>
    <p:embeddedFont>
      <p:font typeface="Arial Rounded MT Bold" panose="020F0704030504030204" pitchFamily="34" charset="0"/>
      <p:regular r:id="rId53"/>
    </p:embeddedFont>
    <p:embeddedFont>
      <p:font typeface="Bahnschrift SemiBold" panose="020B0502040204020203" pitchFamily="34" charset="0"/>
      <p:bold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Calibri Light" panose="020F0302020204030204" pitchFamily="34" charset="0"/>
      <p:regular r:id="rId59"/>
      <p:italic r:id="rId60"/>
    </p:embeddedFont>
    <p:embeddedFont>
      <p:font typeface="Helvetica" panose="020B0604020202020204" pitchFamily="34" charset="0"/>
      <p:regular r:id="rId61"/>
      <p:bold r:id="rId62"/>
      <p:italic r:id="rId63"/>
      <p:boldItalic r:id="rId64"/>
    </p:embeddedFont>
    <p:embeddedFont>
      <p:font typeface="Roboto Condensed" panose="02000000000000000000" pitchFamily="2" charset="0"/>
      <p:regular r:id="rId65"/>
      <p:bold r:id="rId66"/>
      <p:italic r:id="rId67"/>
      <p:boldItalic r:id="rId68"/>
    </p:embeddedFont>
    <p:embeddedFont>
      <p:font typeface="Roboto Condensed Light" panose="02000000000000000000" pitchFamily="2" charset="0"/>
      <p:regular r:id="rId69"/>
      <p:bold r:id="rId70"/>
      <p:italic r:id="rId71"/>
      <p:boldItalic r:id="rId72"/>
    </p:embeddedFont>
    <p:embeddedFont>
      <p:font typeface="Trebuchet MS" panose="020B0603020202020204" pitchFamily="34" charset="0"/>
      <p:regular r:id="rId73"/>
      <p:bold r:id="rId74"/>
      <p:italic r:id="rId75"/>
      <p:boldItalic r:id="rId76"/>
    </p:embeddedFont>
    <p:embeddedFont>
      <p:font typeface="Wingdings 3" panose="05040102010807070707" pitchFamily="18" charset="2"/>
      <p:regular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4082">
          <p15:clr>
            <a:srgbClr val="9AA0A6"/>
          </p15:clr>
        </p15:guide>
        <p15:guide id="4" pos="3969">
          <p15:clr>
            <a:srgbClr val="9AA0A6"/>
          </p15:clr>
        </p15:guide>
        <p15:guide id="5" orient="horz" pos="1048">
          <p15:clr>
            <a:srgbClr val="9AA0A6"/>
          </p15:clr>
        </p15:guide>
        <p15:guide id="6" orient="horz" pos="83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3D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>
        <p:guide orient="horz" pos="1620"/>
        <p:guide pos="2880"/>
        <p:guide pos="4082"/>
        <p:guide pos="3969"/>
        <p:guide orient="horz" pos="1048"/>
        <p:guide orient="horz" pos="8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5.fntdata"/><Relationship Id="rId68" Type="http://schemas.openxmlformats.org/officeDocument/2006/relationships/font" Target="fonts/font20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74" Type="http://schemas.openxmlformats.org/officeDocument/2006/relationships/font" Target="fonts/font26.fntdata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13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font" Target="fonts/font21.fntdata"/><Relationship Id="rId77" Type="http://schemas.openxmlformats.org/officeDocument/2006/relationships/font" Target="fonts/font29.fntdata"/><Relationship Id="rId8" Type="http://schemas.openxmlformats.org/officeDocument/2006/relationships/slide" Target="slides/slide6.xml"/><Relationship Id="rId51" Type="http://schemas.openxmlformats.org/officeDocument/2006/relationships/font" Target="fonts/font3.fntdata"/><Relationship Id="rId72" Type="http://schemas.openxmlformats.org/officeDocument/2006/relationships/font" Target="fonts/font24.fntdata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1.fntdata"/><Relationship Id="rId67" Type="http://schemas.openxmlformats.org/officeDocument/2006/relationships/font" Target="fonts/font19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font" Target="fonts/font22.fntdata"/><Relationship Id="rId75" Type="http://schemas.openxmlformats.org/officeDocument/2006/relationships/font" Target="fonts/font2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73" Type="http://schemas.openxmlformats.org/officeDocument/2006/relationships/font" Target="fonts/font25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6" Type="http://schemas.openxmlformats.org/officeDocument/2006/relationships/font" Target="fonts/font28.fntdata"/><Relationship Id="rId7" Type="http://schemas.openxmlformats.org/officeDocument/2006/relationships/slide" Target="slides/slide5.xml"/><Relationship Id="rId71" Type="http://schemas.openxmlformats.org/officeDocument/2006/relationships/font" Target="fonts/font23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195e7cf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195e7cf7f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37ccc631e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37ccc631e_0_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4319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37ccc631e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37ccc631e_0_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8556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37ccc631e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37ccc631e_0_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01026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37ccc631e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37ccc631e_0_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fr-FR" dirty="0"/>
              <a:t>La base de donnée est alimenté avec des données en format CSV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fr-FR" dirty="0"/>
              <a:t> à partir de l’API présent sur le site: </a:t>
            </a:r>
            <a:r>
              <a:rPr lang="fr-FR" u="sng" dirty="0"/>
              <a:t>https://www.data.gouv.fr/</a:t>
            </a:r>
            <a:endParaRPr lang="fr-FR" dirty="0"/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fr-FR" dirty="0"/>
              <a:t>Sauvegardes en locale dans le fichier </a:t>
            </a:r>
            <a:r>
              <a:rPr lang="fr-FR" dirty="0" err="1"/>
              <a:t>données_brute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32781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37ccc631e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37ccc631e_0_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fr-FR" dirty="0"/>
              <a:t>Lecture des données CSV présent dans le fichier </a:t>
            </a:r>
            <a:r>
              <a:rPr lang="fr-FR" dirty="0" err="1"/>
              <a:t>données_brute</a:t>
            </a:r>
            <a:r>
              <a:rPr lang="fr-FR" dirty="0"/>
              <a:t> en utilisant pandas </a:t>
            </a:r>
            <a:r>
              <a:rPr lang="fr-FR" dirty="0" err="1"/>
              <a:t>dataframe</a:t>
            </a:r>
            <a:r>
              <a:rPr lang="fr-FR" dirty="0"/>
              <a:t>.</a:t>
            </a:r>
          </a:p>
          <a:p>
            <a:pPr marL="285750" indent="-285750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fr-FR" dirty="0"/>
              <a:t>Recherche des erreurs </a:t>
            </a:r>
          </a:p>
          <a:p>
            <a:pPr marL="285750" lvl="0" indent="-285750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fr-FR" dirty="0"/>
              <a:t>Supprimer les doublons selon le numéro de DPE</a:t>
            </a:r>
          </a:p>
          <a:p>
            <a:pPr marL="285750" indent="-285750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fr-FR" dirty="0"/>
              <a:t>supprimer les lignes lorsque la consommation </a:t>
            </a:r>
            <a:r>
              <a:rPr lang="fr-FR" dirty="0" err="1"/>
              <a:t>d'energie</a:t>
            </a:r>
            <a:r>
              <a:rPr lang="fr-FR" dirty="0"/>
              <a:t> non fournis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8462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37ccc631e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37ccc631e_0_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fr-FR" dirty="0"/>
              <a:t>Lecture des données CSV présent dans le fichier </a:t>
            </a:r>
            <a:r>
              <a:rPr lang="fr-FR" dirty="0" err="1"/>
              <a:t>données_brute</a:t>
            </a:r>
            <a:r>
              <a:rPr lang="fr-FR" dirty="0"/>
              <a:t> en utilisant pandas </a:t>
            </a:r>
            <a:r>
              <a:rPr lang="fr-FR" dirty="0" err="1"/>
              <a:t>dataframe</a:t>
            </a:r>
            <a:r>
              <a:rPr lang="fr-FR" dirty="0"/>
              <a:t>.</a:t>
            </a:r>
          </a:p>
          <a:p>
            <a:pPr marL="285750" indent="-285750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fr-FR" dirty="0"/>
              <a:t>Recherche des erreurs </a:t>
            </a:r>
          </a:p>
          <a:p>
            <a:pPr marL="285750" lvl="0" indent="-285750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fr-FR" dirty="0"/>
              <a:t>Supprimer les doublons selon le numéro de DPE</a:t>
            </a:r>
          </a:p>
          <a:p>
            <a:pPr marL="285750" indent="-285750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fr-FR" dirty="0"/>
              <a:t>supprimer les lignes lorsque la consommation </a:t>
            </a:r>
            <a:r>
              <a:rPr lang="fr-FR" dirty="0" err="1"/>
              <a:t>d'energie</a:t>
            </a:r>
            <a:r>
              <a:rPr lang="fr-FR" dirty="0"/>
              <a:t> non fournis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91990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37ccc631e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37ccc631e_0_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fr-FR" dirty="0"/>
              <a:t>Supprimer les colonnes qui ne sont pas utiliser dans l’études</a:t>
            </a:r>
          </a:p>
          <a:p>
            <a:pPr marL="285750" indent="-285750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fr-FR" dirty="0"/>
              <a:t>Transformer des données de certains colonne en numérique</a:t>
            </a:r>
          </a:p>
          <a:p>
            <a:pPr marL="285750" indent="-285750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fr-FR" dirty="0"/>
              <a:t>Transformer les données booléen présent en forme 0/1 a T/F </a:t>
            </a:r>
          </a:p>
          <a:p>
            <a:pPr marL="285750" indent="-285750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fr-FR" dirty="0"/>
              <a:t>Pour assure la cohérence entre les données en études et les données des communs utiliser pour la visualisation, les deux jeux de  données sont croiser</a:t>
            </a:r>
          </a:p>
          <a:p>
            <a:pPr marL="285750" indent="-285750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fr-FR" dirty="0"/>
              <a:t>les données nettoyée sont sauvegardés en locale dans le fichier </a:t>
            </a:r>
            <a:r>
              <a:rPr lang="fr-FR" dirty="0" err="1"/>
              <a:t>data_nettoyee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83142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37ccc631e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37ccc631e_0_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fr-FR" dirty="0"/>
              <a:t>Connecter aux base de données PostgreSQL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fr-FR" dirty="0"/>
              <a:t>Lecture des données nettoyer  en forme de pandas </a:t>
            </a:r>
            <a:r>
              <a:rPr lang="fr-FR" dirty="0" err="1"/>
              <a:t>dataframe</a:t>
            </a:r>
            <a:endParaRPr lang="fr-FR" dirty="0"/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fr-FR" dirty="0"/>
              <a:t>les requête SQL nécessaire pour insère les données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fr-FR" dirty="0"/>
              <a:t>Insérer les données a partir des requête définir et des données nettoyer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52925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37ccc631e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37ccc631e_0_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80401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fr-FR" sz="1100" dirty="0"/>
              <a:t>Global:</a:t>
            </a:r>
            <a:r>
              <a:rPr lang="fr-FR" sz="1100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    Il faut le bâtiment ait été achevé </a:t>
            </a:r>
            <a:r>
              <a:rPr lang="fr-FR" sz="1100" b="1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après le 1er janvier 1948</a:t>
            </a:r>
            <a:br>
              <a:rPr lang="fr-FR" sz="1100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1100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    Il faut la </a:t>
            </a:r>
            <a:r>
              <a:rPr lang="fr-FR" sz="1100" b="1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Surface Hors Œuvre Nette* (SHON) soit supérieure à 1000 m²</a:t>
            </a:r>
            <a:endParaRPr lang="fr-FR" sz="110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2594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37ccc631e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37ccc631e_0_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« stratégie nationale bas carbone » (SNBC)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37ccc631e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37ccc631e_0_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7295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9195e7cf7f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9195e7cf7f_0_1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37ccc631e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37ccc631e_0_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9564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37ccc631e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37ccc631e_0_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796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37ccc631e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37ccc631e_0_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4701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37ccc631e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37ccc631e_0_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882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37ccc631e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37ccc631e_0_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2325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37ccc631e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37ccc631e_0_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039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37ccc631e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37ccc631e_0_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555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396361640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147442000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05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240571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11078964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953710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151264963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53702302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64025501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XX">
  <p:cSld name="XX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83825" tIns="83825" rIns="83825" bIns="838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05879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E25ED-8C15-448C-A4DD-3E222004F3D6}" type="datetimeFigureOut">
              <a:rPr lang="fr-FR" smtClean="0"/>
              <a:t>18/05/2021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FD637-42D8-4DA3-A30A-80307C5886A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8340325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E25ED-8C15-448C-A4DD-3E222004F3D6}" type="datetimeFigureOut">
              <a:rPr lang="fr-FR" smtClean="0"/>
              <a:t>18/05/2021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FD637-42D8-4DA3-A30A-80307C5886A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601923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521661557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E25ED-8C15-448C-A4DD-3E222004F3D6}" type="datetimeFigureOut">
              <a:rPr lang="fr-FR" smtClean="0"/>
              <a:t>18/05/2021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FD637-42D8-4DA3-A30A-80307C5886A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9884158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E25ED-8C15-448C-A4DD-3E222004F3D6}" type="datetimeFigureOut">
              <a:rPr lang="fr-FR" smtClean="0"/>
              <a:t>18/05/2021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FD637-42D8-4DA3-A30A-80307C5886A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6754285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E25ED-8C15-448C-A4DD-3E222004F3D6}" type="datetimeFigureOut">
              <a:rPr lang="fr-FR" smtClean="0"/>
              <a:t>18/05/2021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FD637-42D8-4DA3-A30A-80307C5886A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7537744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E25ED-8C15-448C-A4DD-3E222004F3D6}" type="datetimeFigureOut">
              <a:rPr lang="fr-FR" smtClean="0"/>
              <a:t>18/05/2021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FD637-42D8-4DA3-A30A-80307C5886A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6826999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E25ED-8C15-448C-A4DD-3E222004F3D6}" type="datetimeFigureOut">
              <a:rPr lang="fr-FR" smtClean="0"/>
              <a:t>18/05/2021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FD637-42D8-4DA3-A30A-80307C5886A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0148659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E25ED-8C15-448C-A4DD-3E222004F3D6}" type="datetimeFigureOut">
              <a:rPr lang="fr-FR" smtClean="0"/>
              <a:t>18/05/2021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FD637-42D8-4DA3-A30A-80307C5886A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7142630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E25ED-8C15-448C-A4DD-3E222004F3D6}" type="datetimeFigureOut">
              <a:rPr lang="fr-FR" smtClean="0"/>
              <a:t>18/05/2021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FD637-42D8-4DA3-A30A-80307C5886A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9900591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E25ED-8C15-448C-A4DD-3E222004F3D6}" type="datetimeFigureOut">
              <a:rPr lang="fr-FR" smtClean="0"/>
              <a:t>18/05/2021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FD637-42D8-4DA3-A30A-80307C5886A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8297196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E25ED-8C15-448C-A4DD-3E222004F3D6}" type="datetimeFigureOut">
              <a:rPr lang="fr-FR" smtClean="0"/>
              <a:t>18/05/2021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FD637-42D8-4DA3-A30A-80307C5886A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863523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ond blanc">
  <p:cSld name="Fond blanc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6452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90313942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5/18/2021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318365046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407904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3560165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6304442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5/18/2021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155502826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420066081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289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E25ED-8C15-448C-A4DD-3E222004F3D6}" type="datetimeFigureOut">
              <a:rPr lang="fr-FR" smtClean="0"/>
              <a:t>18/05/2021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FD637-42D8-4DA3-A30A-80307C5886A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1180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2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32.png"/><Relationship Id="rId4" Type="http://schemas.openxmlformats.org/officeDocument/2006/relationships/image" Target="../media/image3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6.png"/><Relationship Id="rId4" Type="http://schemas.openxmlformats.org/officeDocument/2006/relationships/image" Target="../media/image49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52.png"/><Relationship Id="rId4" Type="http://schemas.openxmlformats.org/officeDocument/2006/relationships/image" Target="../media/image5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57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6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stackoverflow.com/" TargetMode="External"/><Relationship Id="rId3" Type="http://schemas.openxmlformats.org/officeDocument/2006/relationships/hyperlink" Target="https://ineumann.developpez.com/tutoriels/merise/initiation-merise/" TargetMode="External"/><Relationship Id="rId7" Type="http://schemas.openxmlformats.org/officeDocument/2006/relationships/hyperlink" Target="https://python-visualization.github.io/folium/plugins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plotly.com/python/choropleth-maps/" TargetMode="External"/><Relationship Id="rId5" Type="http://schemas.openxmlformats.org/officeDocument/2006/relationships/hyperlink" Target="https://public.opendatasoft.com/explore/dataset/correspondance-code-insee-code-postal/table/?refine.nom_dept=LOIRE-" TargetMode="External"/><Relationship Id="rId4" Type="http://schemas.openxmlformats.org/officeDocument/2006/relationships/hyperlink" Target="https://www.data.gouv.fr/fr/datasets/diagnostics-de-performance-energetique-pour-les-logements-par-habitation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5"/>
          <p:cNvSpPr txBox="1">
            <a:spLocks noGrp="1"/>
          </p:cNvSpPr>
          <p:nvPr>
            <p:ph type="body" idx="4294967295"/>
          </p:nvPr>
        </p:nvSpPr>
        <p:spPr>
          <a:xfrm>
            <a:off x="-220096" y="1061131"/>
            <a:ext cx="8024387" cy="1324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fr-FR" sz="2800" b="1" dirty="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Tableau de bord trajectoire de réduction d’émission  GES dans le secteur de bâtiment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fr-FR" sz="2800" b="1" dirty="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 LOIRE-ATLANTIQUE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fr" sz="2800" b="1" dirty="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endParaRPr sz="2800" b="1" dirty="0">
              <a:solidFill>
                <a:schemeClr val="accen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66" name="Google Shape;26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07" y="4355392"/>
            <a:ext cx="1536064" cy="46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84547" y="3417442"/>
            <a:ext cx="28520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err="1">
                <a:solidFill>
                  <a:schemeClr val="accent5"/>
                </a:solidFill>
              </a:rPr>
              <a:t>Abire</a:t>
            </a:r>
            <a:r>
              <a:rPr lang="fr-FR" sz="1600" b="1" dirty="0">
                <a:solidFill>
                  <a:schemeClr val="accent5"/>
                </a:solidFill>
              </a:rPr>
              <a:t> MAHFOUZE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228" y="2840036"/>
            <a:ext cx="3492851" cy="213343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E743B2-D41A-4540-846B-5A0DCA07BC2C}"/>
              </a:ext>
            </a:extLst>
          </p:cNvPr>
          <p:cNvSpPr txBox="1"/>
          <p:nvPr/>
        </p:nvSpPr>
        <p:spPr>
          <a:xfrm>
            <a:off x="318969" y="414666"/>
            <a:ext cx="709192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00B050"/>
                </a:solidFill>
              </a:rPr>
              <a:t>Réglementation sur l’utilisation des données:</a:t>
            </a:r>
          </a:p>
          <a:p>
            <a:endParaRPr lang="fr-FR" sz="2400" b="1" dirty="0">
              <a:solidFill>
                <a:srgbClr val="00B05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fr-FR" sz="2000" dirty="0"/>
              <a:t>Reproduire, copier, publier et transmettre </a:t>
            </a:r>
          </a:p>
          <a:p>
            <a:pPr algn="just"/>
            <a:endParaRPr lang="fr-FR" sz="800" dirty="0"/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fr-FR" sz="2000" dirty="0"/>
              <a:t> Diffuser et redistribuer</a:t>
            </a:r>
          </a:p>
          <a:p>
            <a:pPr algn="just"/>
            <a:endParaRPr lang="fr-FR" sz="800" dirty="0"/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fr-FR" sz="2000" dirty="0"/>
              <a:t>Adapter, modifier, extraire et transformer notamment pour créer des « Informations dérivées » ;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fr-FR" sz="800" dirty="0"/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fr-FR" sz="2000" dirty="0"/>
              <a:t> Exploiter « l’Information » à titre commercial, par exemple en la combinant avec d’autres « Informations », ou en l’incluant dans votre propre produit ou application.</a:t>
            </a:r>
          </a:p>
        </p:txBody>
      </p:sp>
    </p:spTree>
    <p:extLst>
      <p:ext uri="{BB962C8B-B14F-4D97-AF65-F5344CB8AC3E}">
        <p14:creationId xmlns:p14="http://schemas.microsoft.com/office/powerpoint/2010/main" val="2135562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3C20EE-1F52-4D84-B556-6E4D82034AC3}"/>
              </a:ext>
            </a:extLst>
          </p:cNvPr>
          <p:cNvSpPr txBox="1"/>
          <p:nvPr/>
        </p:nvSpPr>
        <p:spPr>
          <a:xfrm>
            <a:off x="2636876" y="284992"/>
            <a:ext cx="44869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00B050"/>
                </a:solidFill>
              </a:rPr>
              <a:t>Conception Technique</a:t>
            </a:r>
          </a:p>
          <a:p>
            <a:endParaRPr lang="fr-FR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D4F769-ACC5-4332-B2D3-BE34D3F77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96" y="446566"/>
            <a:ext cx="1219200" cy="17240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F7F23C-676B-42A5-AE4B-34A5E78A0BC7}"/>
              </a:ext>
            </a:extLst>
          </p:cNvPr>
          <p:cNvSpPr txBox="1"/>
          <p:nvPr/>
        </p:nvSpPr>
        <p:spPr>
          <a:xfrm>
            <a:off x="637952" y="2505059"/>
            <a:ext cx="282826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800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assurent la </a:t>
            </a:r>
            <a:r>
              <a:rPr lang="fr-FR" sz="1800" b="1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cohérence</a:t>
            </a:r>
            <a:r>
              <a:rPr lang="fr-FR" sz="1800" b="1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 </a:t>
            </a:r>
            <a:r>
              <a:rPr lang="fr-FR" sz="1800" b="1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 l’intégrité</a:t>
            </a:r>
            <a:r>
              <a:rPr lang="fr-FR" sz="1800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des données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800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Les données sont </a:t>
            </a:r>
            <a:r>
              <a:rPr lang="fr-FR" sz="1800" b="1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bien structurées</a:t>
            </a:r>
            <a:r>
              <a:rPr lang="fr-FR" sz="1800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sz="1800" dirty="0">
              <a:latin typeface="Arial Narrow" panose="020B0606020202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800" b="1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facilement requêtables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800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bien adapter pour faire l’analyse et formuler des requête complexe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6214B3-525F-4A31-808A-E283ED23E5F9}"/>
              </a:ext>
            </a:extLst>
          </p:cNvPr>
          <p:cNvSpPr txBox="1"/>
          <p:nvPr/>
        </p:nvSpPr>
        <p:spPr>
          <a:xfrm>
            <a:off x="5752214" y="2889780"/>
            <a:ext cx="24986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800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Flexibles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800" b="1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pas de schéma de tableau fixe</a:t>
            </a:r>
            <a:r>
              <a:rPr lang="fr-FR" sz="1800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800" dirty="0">
              <a:latin typeface="Arial Narrow" panose="020B0606020202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800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lire et traiter de gros volumes de données à une vitesse record</a:t>
            </a:r>
            <a:endParaRPr lang="fr-FR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3B13E0-B941-4E44-B9FF-8C1886A6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998" y="675156"/>
            <a:ext cx="1399856" cy="17543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ECB085-A915-4FEB-9059-8DB643AB18EF}"/>
              </a:ext>
            </a:extLst>
          </p:cNvPr>
          <p:cNvSpPr txBox="1"/>
          <p:nvPr/>
        </p:nvSpPr>
        <p:spPr>
          <a:xfrm>
            <a:off x="1527542" y="2090735"/>
            <a:ext cx="1399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0070C0"/>
                </a:solidFill>
              </a:rPr>
              <a:t>SQL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2C662E-7A06-4154-9F8F-061B9AC7AE04}"/>
              </a:ext>
            </a:extLst>
          </p:cNvPr>
          <p:cNvSpPr txBox="1"/>
          <p:nvPr/>
        </p:nvSpPr>
        <p:spPr>
          <a:xfrm>
            <a:off x="6294467" y="2387819"/>
            <a:ext cx="1399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0070C0"/>
                </a:solidFill>
              </a:rPr>
              <a:t>NoSQL</a:t>
            </a:r>
          </a:p>
        </p:txBody>
      </p:sp>
    </p:spTree>
    <p:extLst>
      <p:ext uri="{BB962C8B-B14F-4D97-AF65-F5344CB8AC3E}">
        <p14:creationId xmlns:p14="http://schemas.microsoft.com/office/powerpoint/2010/main" val="1578368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CD9704-13FE-4A8C-9A0A-A9F60FF34232}"/>
              </a:ext>
            </a:extLst>
          </p:cNvPr>
          <p:cNvSpPr txBox="1"/>
          <p:nvPr/>
        </p:nvSpPr>
        <p:spPr>
          <a:xfrm>
            <a:off x="467833" y="569125"/>
            <a:ext cx="6677246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00B050"/>
                </a:solidFill>
              </a:rPr>
              <a:t>Création la base de données NoSQL:</a:t>
            </a:r>
          </a:p>
          <a:p>
            <a:endParaRPr lang="fr-FR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800" dirty="0">
              <a:effectLst/>
              <a:latin typeface="Arial Narrow" panose="020B0606020202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800" dirty="0">
              <a:effectLst/>
              <a:latin typeface="Arial Narrow" panose="020B0606020202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000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Sur MongoDB la base de données se crée lorsque l’insertion de la première collection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800" dirty="0">
              <a:effectLst/>
              <a:latin typeface="Arial Narrow" panose="020B0606020202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000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Nous avons automatiser cette tâche avec un scripte python</a:t>
            </a:r>
            <a:endParaRPr lang="fr-F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22E489-05B6-4998-9E40-539455A9E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079" y="2799522"/>
            <a:ext cx="1609392" cy="201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94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26884E-9D15-43B3-A0BF-26FECA3EC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6226"/>
            <a:ext cx="9144000" cy="367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2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FD36E78-2CD7-410C-A21B-86D78F913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278" y="1198833"/>
            <a:ext cx="6441152" cy="2266950"/>
          </a:xfrm>
        </p:spPr>
        <p:txBody>
          <a:bodyPr>
            <a:normAutofit/>
          </a:bodyPr>
          <a:lstStyle/>
          <a:p>
            <a:r>
              <a:rPr lang="fr-FR" sz="2800" b="1" dirty="0">
                <a:solidFill>
                  <a:srgbClr val="00B050"/>
                </a:solidFill>
              </a:rPr>
              <a:t>Conception la base de données SQL:</a:t>
            </a:r>
            <a:br>
              <a:rPr lang="fr-FR" sz="2800" b="1" dirty="0">
                <a:solidFill>
                  <a:srgbClr val="00B050"/>
                </a:solidFill>
              </a:rPr>
            </a:br>
            <a:endParaRPr lang="fr-FR" sz="28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C66EDD-B313-42DE-9D16-73DF15987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192" y="2867065"/>
            <a:ext cx="1197436" cy="119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13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584E833-4E72-43A3-83FC-C4119CF43C3F}"/>
              </a:ext>
            </a:extLst>
          </p:cNvPr>
          <p:cNvSpPr txBox="1"/>
          <p:nvPr/>
        </p:nvSpPr>
        <p:spPr>
          <a:xfrm>
            <a:off x="723014" y="818707"/>
            <a:ext cx="6251944" cy="303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15000"/>
              </a:lnSpc>
            </a:pPr>
            <a:r>
              <a:rPr lang="fr-FR" sz="1800" b="1" dirty="0">
                <a:solidFill>
                  <a:srgbClr val="00B050"/>
                </a:solidFill>
              </a:rPr>
              <a:t>Conception la base de données SQL:</a:t>
            </a:r>
          </a:p>
          <a:p>
            <a:pPr lvl="0" algn="just">
              <a:lnSpc>
                <a:spcPct val="115000"/>
              </a:lnSpc>
            </a:pPr>
            <a:r>
              <a:rPr lang="fr-FR" sz="1800" b="1" dirty="0">
                <a:solidFill>
                  <a:srgbClr val="00B050"/>
                </a:solidFill>
              </a:rPr>
              <a:t>Méthode MERISE:</a:t>
            </a:r>
            <a:endParaRPr lang="fr-FR" sz="1800" dirty="0">
              <a:effectLst/>
              <a:latin typeface="Arial Narrow" panose="020B0606020202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endParaRPr lang="fr-FR" sz="1800" dirty="0">
              <a:latin typeface="Arial Narrow" panose="020B0606020202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fr-FR" sz="2000" dirty="0">
                <a:effectLst/>
                <a:latin typeface="Arial Rounded MT Bold" panose="020F07040305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 niveau conceptuel, création le model conceptionnel de données (MCD)</a:t>
            </a:r>
            <a:endParaRPr lang="fr-FR" sz="2000" dirty="0">
              <a:effectLst/>
              <a:latin typeface="Arial Rounded MT Bold" panose="020F07040305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fr-FR" sz="2000" dirty="0">
                <a:effectLst/>
                <a:latin typeface="Arial Rounded MT Bold" panose="020F07040305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 niveau logique, passage du MCD au MLD (Model logique de donnée)</a:t>
            </a:r>
            <a:endParaRPr lang="fr-FR" sz="2000" dirty="0">
              <a:effectLst/>
              <a:latin typeface="Arial Rounded MT Bold" panose="020F07040305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fr-FR" sz="2000" dirty="0">
                <a:effectLst/>
                <a:latin typeface="Arial Rounded MT Bold" panose="020F07040305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 niveau physique, passage au SQL</a:t>
            </a:r>
            <a:endParaRPr lang="fr-FR" sz="2000" dirty="0">
              <a:effectLst/>
              <a:latin typeface="Arial Rounded MT Bold" panose="020F07040305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48764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AE7A0F-C3CE-45F9-9BAF-6225DFE87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229" y="1349089"/>
            <a:ext cx="4486901" cy="35723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E3C2D7-6DB2-46A7-A77F-CF641415B1F6}"/>
              </a:ext>
            </a:extLst>
          </p:cNvPr>
          <p:cNvSpPr txBox="1"/>
          <p:nvPr/>
        </p:nvSpPr>
        <p:spPr>
          <a:xfrm>
            <a:off x="499730" y="510362"/>
            <a:ext cx="4614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B050"/>
                </a:solidFill>
                <a:latin typeface="Arial Rounded MT Bold" panose="020F07040305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fr-FR" sz="2400" dirty="0">
                <a:solidFill>
                  <a:srgbClr val="00B050"/>
                </a:solidFill>
                <a:effectLst/>
                <a:latin typeface="Arial Rounded MT Bold" panose="020F07040305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 niveau conceptuel MCD:</a:t>
            </a:r>
            <a:endParaRPr lang="fr-FR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254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"/>
          <p:cNvSpPr txBox="1"/>
          <p:nvPr/>
        </p:nvSpPr>
        <p:spPr>
          <a:xfrm>
            <a:off x="555573" y="588818"/>
            <a:ext cx="8032800" cy="346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fr-FR" dirty="0"/>
              <a:t>La méthode MERISE est utilisé pour créer le schéma MCD</a:t>
            </a:r>
          </a:p>
        </p:txBody>
      </p:sp>
      <p:sp>
        <p:nvSpPr>
          <p:cNvPr id="272" name="Google Shape;272;p36"/>
          <p:cNvSpPr txBox="1"/>
          <p:nvPr/>
        </p:nvSpPr>
        <p:spPr>
          <a:xfrm>
            <a:off x="555573" y="4516582"/>
            <a:ext cx="3212863" cy="8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fr" sz="800" b="1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</a:t>
            </a:r>
            <a:r>
              <a:rPr lang="fr" sz="800" b="1" dirty="0"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r>
              <a:rPr lang="fr" sz="800" b="1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• Simplon • </a:t>
            </a:r>
            <a:r>
              <a:rPr lang="fr" sz="800" b="1" dirty="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Trajictoir dr réduction GES dans le secteur de bâtiment</a:t>
            </a:r>
            <a:endParaRPr sz="800" b="1" dirty="0">
              <a:solidFill>
                <a:srgbClr val="CE003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800" b="1"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3059" y="205259"/>
            <a:ext cx="843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00B050"/>
                </a:solidFill>
              </a:rPr>
              <a:t>Conception et développement de la base de données SQL:</a:t>
            </a:r>
          </a:p>
          <a:p>
            <a:endParaRPr lang="fr-FR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E63124-725F-49FF-AC6C-E9BE3DF50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736"/>
            <a:ext cx="9144000" cy="506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36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6F8012-27E0-46B2-8114-460632735020}"/>
              </a:ext>
            </a:extLst>
          </p:cNvPr>
          <p:cNvSpPr txBox="1"/>
          <p:nvPr/>
        </p:nvSpPr>
        <p:spPr>
          <a:xfrm>
            <a:off x="776177" y="542260"/>
            <a:ext cx="4061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00B050"/>
                </a:solidFill>
                <a:effectLst/>
                <a:latin typeface="Arial Rounded MT Bold" panose="020F07040305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2.passage du MCD au MLD :</a:t>
            </a:r>
            <a:endParaRPr lang="fr-FR" sz="2000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51B3B8-CEC8-4DE5-9F80-C4F572DD3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9526"/>
            <a:ext cx="3742683" cy="32239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583247-DF48-418C-A203-6637FDA28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975" y="0"/>
            <a:ext cx="3952929" cy="314723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B2719475-DE89-42ED-AEF6-3D66C2E93DDE}"/>
              </a:ext>
            </a:extLst>
          </p:cNvPr>
          <p:cNvSpPr/>
          <p:nvPr/>
        </p:nvSpPr>
        <p:spPr>
          <a:xfrm rot="8905380">
            <a:off x="3678606" y="3131107"/>
            <a:ext cx="1522067" cy="670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0995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"/>
          <p:cNvSpPr txBox="1"/>
          <p:nvPr/>
        </p:nvSpPr>
        <p:spPr>
          <a:xfrm>
            <a:off x="257760" y="371003"/>
            <a:ext cx="8032800" cy="340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fr-FR" sz="1600" b="1" dirty="0">
                <a:solidFill>
                  <a:srgbClr val="00B050"/>
                </a:solidFill>
              </a:rPr>
              <a:t>Passage du MCD au MLD:</a:t>
            </a:r>
            <a:endParaRPr lang="fr-FR" sz="1600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C91D8F-7404-4CA2-93B8-7AF9EC463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62"/>
            <a:ext cx="9144000" cy="511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46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"/>
          <p:cNvSpPr txBox="1"/>
          <p:nvPr/>
        </p:nvSpPr>
        <p:spPr>
          <a:xfrm>
            <a:off x="555581" y="477325"/>
            <a:ext cx="4792274" cy="4350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" sz="2800" dirty="0">
                <a:solidFill>
                  <a:srgbClr val="00B050"/>
                </a:solidFill>
              </a:rPr>
              <a:t>Contexte du projet</a:t>
            </a:r>
            <a:r>
              <a:rPr lang="fr-FR" sz="2400" b="1" dirty="0">
                <a:solidFill>
                  <a:srgbClr val="00B050"/>
                </a:solidFill>
              </a:rPr>
              <a:t>:</a:t>
            </a:r>
          </a:p>
          <a:p>
            <a:pPr lvl="0"/>
            <a:endParaRPr lang="fr-FR" dirty="0"/>
          </a:p>
          <a:p>
            <a:r>
              <a:rPr lang="fr-FR" sz="1800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Pour lutter contre le changement climatique, La  SNBC, a fixé plusieurs objectifs. </a:t>
            </a:r>
          </a:p>
          <a:p>
            <a:r>
              <a:rPr lang="fr-FR" sz="1800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 de ces objectifs est de la décarbonation quasi-complète des secteurs du bâtiment d’ici 2050.</a:t>
            </a:r>
          </a:p>
          <a:p>
            <a:endParaRPr lang="fr-FR" sz="1800" dirty="0">
              <a:latin typeface="Arial Narrow" panose="020B0606020202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800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Afin d’atteindre ce cibles </a:t>
            </a:r>
            <a:r>
              <a:rPr lang="fr-FR" sz="1800" b="1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 levier principal reste la massification de la rénovation du parc immobilier </a:t>
            </a:r>
            <a:r>
              <a:rPr lang="fr-FR" sz="1800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français en visant en priorité les passoires énergétiques.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/>
            <a:endParaRPr lang="fr-FR" dirty="0"/>
          </a:p>
          <a:p>
            <a:pPr lvl="0" algn="just"/>
            <a:endParaRPr lang="fr-FR" dirty="0"/>
          </a:p>
          <a:p>
            <a:pPr lvl="0" algn="just"/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855" y="1727417"/>
            <a:ext cx="1964698" cy="168866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"/>
          <p:cNvSpPr txBox="1"/>
          <p:nvPr/>
        </p:nvSpPr>
        <p:spPr>
          <a:xfrm>
            <a:off x="555581" y="477325"/>
            <a:ext cx="5308190" cy="3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fr-FR" sz="1800" b="1" dirty="0">
                <a:solidFill>
                  <a:srgbClr val="00B050"/>
                </a:solidFill>
              </a:rPr>
              <a:t>Passage au SQL:</a:t>
            </a:r>
          </a:p>
          <a:p>
            <a:endParaRPr lang="fr-FR" sz="1800" b="1" dirty="0">
              <a:solidFill>
                <a:srgbClr val="00B050"/>
              </a:solidFill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dirty="0"/>
              <a:t>A partir de MLD la base de données et les tables sont créés avec une code python, sous PostgreSQL.</a:t>
            </a:r>
          </a:p>
          <a:p>
            <a:pPr>
              <a:lnSpc>
                <a:spcPct val="150000"/>
              </a:lnSpc>
            </a:pPr>
            <a:r>
              <a:rPr lang="fr-FR" dirty="0"/>
              <a:t>      </a:t>
            </a:r>
            <a:r>
              <a:rPr lang="fr-FR" b="1" dirty="0" err="1">
                <a:solidFill>
                  <a:schemeClr val="accent2">
                    <a:lumMod val="75000"/>
                  </a:schemeClr>
                </a:solidFill>
              </a:rPr>
              <a:t>pgAdmin</a:t>
            </a:r>
            <a:r>
              <a:rPr lang="fr-FR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dirty="0"/>
              <a:t> est utilisé pour visualiser et interroger les BD crées</a:t>
            </a:r>
          </a:p>
          <a:p>
            <a:pPr lvl="0"/>
            <a:endParaRPr lang="fr-FR" dirty="0"/>
          </a:p>
          <a:p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771" y="2534416"/>
            <a:ext cx="1197436" cy="11974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060" y="259908"/>
            <a:ext cx="1587499" cy="1587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9007E1-FAB1-426D-A955-A0D581AC4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98" y="2140960"/>
            <a:ext cx="5212532" cy="4877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60BABD-3D1E-4EF7-9168-7AD279D8EA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498" y="2571750"/>
            <a:ext cx="5212532" cy="25148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276702-50EF-45A4-9436-D56E4A75F6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92494" y="2628682"/>
            <a:ext cx="2139536" cy="34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0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"/>
          <p:cNvSpPr txBox="1"/>
          <p:nvPr/>
        </p:nvSpPr>
        <p:spPr>
          <a:xfrm>
            <a:off x="555581" y="477325"/>
            <a:ext cx="8032800" cy="3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272" name="Google Shape;272;p36"/>
          <p:cNvSpPr txBox="1"/>
          <p:nvPr/>
        </p:nvSpPr>
        <p:spPr>
          <a:xfrm>
            <a:off x="555573" y="4516582"/>
            <a:ext cx="3212863" cy="8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fr" sz="800" b="1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</a:t>
            </a:r>
            <a:r>
              <a:rPr lang="fr" sz="800" b="1" dirty="0"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r>
              <a:rPr lang="fr" sz="800" b="1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• Simplon • </a:t>
            </a:r>
            <a:r>
              <a:rPr lang="fr" sz="800" b="1" dirty="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Trajictoir de réduction GES dans le secteur de bâtiment</a:t>
            </a:r>
            <a:endParaRPr sz="800" b="1" dirty="0">
              <a:solidFill>
                <a:srgbClr val="CE003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800" b="1"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9094B2-7C17-4E71-8AAA-894F31CA0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62" y="142536"/>
            <a:ext cx="8783276" cy="48584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585EDA-57FA-46E8-AA59-1DA09126A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685" y="4124518"/>
            <a:ext cx="2235315" cy="86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36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4243E-8DCF-452A-AD7B-721902D9A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323" y="170121"/>
            <a:ext cx="6441152" cy="2266950"/>
          </a:xfrm>
        </p:spPr>
        <p:txBody>
          <a:bodyPr/>
          <a:lstStyle/>
          <a:p>
            <a:r>
              <a:rPr lang="fr-FR" dirty="0"/>
              <a:t>Alimenter la base de données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983538-7C97-463A-B01B-5DC2E299A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899" y="2096573"/>
            <a:ext cx="3272650" cy="2354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532179-4876-4523-B0E2-3478046C3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57" y="2571750"/>
            <a:ext cx="1400878" cy="1400878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F6778F9-AA71-41CF-9588-376C09194A0A}"/>
              </a:ext>
            </a:extLst>
          </p:cNvPr>
          <p:cNvSpPr/>
          <p:nvPr/>
        </p:nvSpPr>
        <p:spPr>
          <a:xfrm>
            <a:off x="2806991" y="3167430"/>
            <a:ext cx="1031359" cy="266886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72700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"/>
          <p:cNvSpPr txBox="1"/>
          <p:nvPr/>
        </p:nvSpPr>
        <p:spPr>
          <a:xfrm>
            <a:off x="555581" y="477325"/>
            <a:ext cx="8237545" cy="3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fr-FR" sz="1800" b="1" dirty="0">
                <a:solidFill>
                  <a:srgbClr val="00B050"/>
                </a:solidFill>
              </a:rPr>
              <a:t>Alimenter de la base de données </a:t>
            </a:r>
            <a:r>
              <a:rPr lang="fr-FR" sz="1800" b="1" dirty="0">
                <a:solidFill>
                  <a:schemeClr val="tx1"/>
                </a:solidFill>
              </a:rPr>
              <a:t>:</a:t>
            </a:r>
            <a:endParaRPr lang="fr-FR" sz="1800" b="1" dirty="0">
              <a:solidFill>
                <a:srgbClr val="00B050"/>
              </a:solidFill>
            </a:endParaRPr>
          </a:p>
          <a:p>
            <a:pPr>
              <a:buClr>
                <a:schemeClr val="accent1"/>
              </a:buClr>
            </a:pPr>
            <a:endParaRPr lang="fr-FR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28C417-3A6B-4341-B8F8-260118FA9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37" y="814714"/>
            <a:ext cx="7125119" cy="43287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971D83-A5C8-49EE-A255-143A56504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334" y="477325"/>
            <a:ext cx="2732851" cy="33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843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"/>
          <p:cNvSpPr txBox="1"/>
          <p:nvPr/>
        </p:nvSpPr>
        <p:spPr>
          <a:xfrm>
            <a:off x="214289" y="394866"/>
            <a:ext cx="6636248" cy="3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fr-FR" sz="1600" b="1" dirty="0">
                <a:solidFill>
                  <a:srgbClr val="00B050"/>
                </a:solidFill>
              </a:rPr>
              <a:t>Alimenter de la base de données </a:t>
            </a:r>
            <a:r>
              <a:rPr lang="fr-FR" sz="1400" b="1" dirty="0">
                <a:solidFill>
                  <a:srgbClr val="00B050"/>
                </a:solidFill>
              </a:rPr>
              <a:t>:</a:t>
            </a:r>
          </a:p>
          <a:p>
            <a:pPr lvl="0"/>
            <a:endParaRPr lang="fr-FR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D2A3E6-2A31-41F5-9CB4-3656C5D70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642" y="2167688"/>
            <a:ext cx="652241" cy="6522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34B468-2EC3-4054-91E2-4B768D33A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9917" y="119259"/>
            <a:ext cx="1681692" cy="16816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466887-7982-4F1C-B75E-F9BBAF006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71750"/>
            <a:ext cx="5639289" cy="22709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DA7967-74B6-4825-AC84-9732C993AF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39109"/>
            <a:ext cx="6528391" cy="1508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D37D1C-D809-4B5E-ADFC-BC3D329ACE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3627" y="389845"/>
            <a:ext cx="2732851" cy="33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23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"/>
          <p:cNvSpPr txBox="1"/>
          <p:nvPr/>
        </p:nvSpPr>
        <p:spPr>
          <a:xfrm>
            <a:off x="214289" y="394866"/>
            <a:ext cx="6636248" cy="3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fr-FR" sz="1600" b="1" dirty="0">
                <a:solidFill>
                  <a:srgbClr val="00B050"/>
                </a:solidFill>
              </a:rPr>
              <a:t>Alimenter de la base de données </a:t>
            </a:r>
            <a:r>
              <a:rPr lang="fr-FR" sz="1400" b="1" dirty="0">
                <a:solidFill>
                  <a:srgbClr val="00B050"/>
                </a:solidFill>
              </a:rPr>
              <a:t>:</a:t>
            </a:r>
          </a:p>
          <a:p>
            <a:pPr lvl="0"/>
            <a:r>
              <a:rPr lang="fr-FR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2.Nettoyage des données :</a:t>
            </a:r>
          </a:p>
          <a:p>
            <a:pPr lvl="0"/>
            <a:endParaRPr lang="fr-FR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801534-9BFC-48D6-963F-463CDC9BB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050" y="3502079"/>
            <a:ext cx="836006" cy="8360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06EF1F-BAA4-4F1B-914B-D42BADA76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7613" y="1397507"/>
            <a:ext cx="1838879" cy="18388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F9FE62-8BB4-4A19-8825-71E036E7B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72" y="1336148"/>
            <a:ext cx="5105400" cy="3800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7B0784-E23F-43FD-8A7D-B7D07E23CB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6199" y="430273"/>
            <a:ext cx="2732851" cy="33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50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"/>
          <p:cNvSpPr txBox="1"/>
          <p:nvPr/>
        </p:nvSpPr>
        <p:spPr>
          <a:xfrm>
            <a:off x="78628" y="138223"/>
            <a:ext cx="6636248" cy="3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2. Nettoyage des données :</a:t>
            </a:r>
          </a:p>
          <a:p>
            <a:pPr lvl="0"/>
            <a:endParaRPr lang="fr-FR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3944D-55D3-4D45-915A-522EA1657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36"/>
            <a:ext cx="6690940" cy="26215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8134A3-8271-4744-8716-01A4A00EC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0996" y="2689647"/>
            <a:ext cx="6340389" cy="24538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A08863-80A8-4667-92D3-85F5DBF82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925" y="4415576"/>
            <a:ext cx="707377" cy="7073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DB47E1-7AB2-4790-862F-C950F16412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832" y="2785707"/>
            <a:ext cx="1383564" cy="138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885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"/>
          <p:cNvSpPr txBox="1"/>
          <p:nvPr/>
        </p:nvSpPr>
        <p:spPr>
          <a:xfrm>
            <a:off x="63297" y="167198"/>
            <a:ext cx="6636248" cy="3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fr-FR" sz="1800" b="1" dirty="0">
                <a:solidFill>
                  <a:srgbClr val="00B050"/>
                </a:solidFill>
              </a:rPr>
              <a:t>Alimenter de la base de données :</a:t>
            </a:r>
          </a:p>
          <a:p>
            <a:pPr lvl="0"/>
            <a:r>
              <a:rPr lang="fr-FR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3. Insertion des données:</a:t>
            </a:r>
          </a:p>
          <a:p>
            <a:pPr lvl="0"/>
            <a:endParaRPr lang="fr-FR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lvl="0"/>
            <a:endParaRPr lang="fr-FR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lvl="0"/>
            <a:endParaRPr lang="fr-FR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8DFA0D-E845-48F5-A70B-6E53B3B73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3" y="728669"/>
            <a:ext cx="4814957" cy="44332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2F1AA7-878D-4E84-9548-18FA45F71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890" y="0"/>
            <a:ext cx="4724809" cy="29110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5CDC46-1B96-4709-986A-992024595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3706" y="2906202"/>
            <a:ext cx="1679391" cy="16793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BF3C77-43AA-4BDA-B7DD-EFB6CF3DD8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9545" y="4672012"/>
            <a:ext cx="471488" cy="47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950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7913F4-2B4E-4431-B1E0-D353C1F37103}"/>
              </a:ext>
            </a:extLst>
          </p:cNvPr>
          <p:cNvSpPr txBox="1"/>
          <p:nvPr/>
        </p:nvSpPr>
        <p:spPr>
          <a:xfrm>
            <a:off x="255182" y="1531090"/>
            <a:ext cx="74321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B050"/>
                </a:solidFill>
              </a:rPr>
              <a:t>Automatiser la sauvegarde de la base de données (Back-up):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8FC461-8CB5-4551-A8F8-0BC883951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482" y="3040911"/>
            <a:ext cx="2872219" cy="171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64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ADE161-AAE4-4C53-9B1D-69F223A6C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17" y="875930"/>
            <a:ext cx="8230313" cy="42675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B848C9-0A7A-4591-9461-AE01601454C2}"/>
              </a:ext>
            </a:extLst>
          </p:cNvPr>
          <p:cNvSpPr txBox="1"/>
          <p:nvPr/>
        </p:nvSpPr>
        <p:spPr>
          <a:xfrm>
            <a:off x="446567" y="202019"/>
            <a:ext cx="7432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00B050"/>
                </a:solidFill>
              </a:rPr>
              <a:t>Automatiser la sauvegarde de bas de données (Back-up):</a:t>
            </a:r>
          </a:p>
        </p:txBody>
      </p:sp>
    </p:spTree>
    <p:extLst>
      <p:ext uri="{BB962C8B-B14F-4D97-AF65-F5344CB8AC3E}">
        <p14:creationId xmlns:p14="http://schemas.microsoft.com/office/powerpoint/2010/main" val="2189124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"/>
          <p:cNvSpPr txBox="1"/>
          <p:nvPr/>
        </p:nvSpPr>
        <p:spPr>
          <a:xfrm>
            <a:off x="449247" y="402581"/>
            <a:ext cx="5845227" cy="3578700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prstMaterial="translucentPowder"/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fr-FR" sz="2800" dirty="0">
                <a:solidFill>
                  <a:srgbClr val="00B050"/>
                </a:solidFill>
              </a:rPr>
              <a:t>Objectifs du projet:</a:t>
            </a:r>
          </a:p>
          <a:p>
            <a:r>
              <a:rPr lang="fr-FR" sz="1800" dirty="0">
                <a:solidFill>
                  <a:schemeClr val="tx1"/>
                </a:solidFill>
              </a:rPr>
              <a:t>A partir des données sur le DPE des logements en LOIRE-ATLANTIQUE:</a:t>
            </a:r>
          </a:p>
          <a:p>
            <a:endParaRPr lang="fr-FR" sz="18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800" dirty="0">
                <a:solidFill>
                  <a:schemeClr val="tx1"/>
                </a:solidFill>
              </a:rPr>
              <a:t>Identifier les nombres de logement à rénover dans les différentes communes de LOIRE-ATLANTIQUE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8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800" dirty="0">
                <a:solidFill>
                  <a:schemeClr val="tx1"/>
                </a:solidFill>
              </a:rPr>
              <a:t>Identifier le type de rénovation (globale ou par élément)</a:t>
            </a:r>
          </a:p>
          <a:p>
            <a:endParaRPr lang="fr-FR" sz="1800" dirty="0">
              <a:solidFill>
                <a:schemeClr val="tx1"/>
              </a:solidFill>
            </a:endParaRPr>
          </a:p>
          <a:p>
            <a:r>
              <a:rPr lang="fr-FR" sz="1800" dirty="0">
                <a:solidFill>
                  <a:schemeClr val="tx1"/>
                </a:solidFill>
              </a:rPr>
              <a:t>  </a:t>
            </a:r>
          </a:p>
          <a:p>
            <a:endParaRPr lang="fr-FR" sz="1800" dirty="0">
              <a:solidFill>
                <a:schemeClr val="tx1"/>
              </a:solidFill>
            </a:endParaRPr>
          </a:p>
          <a:p>
            <a:endParaRPr lang="fr-FR" sz="1800" dirty="0">
              <a:solidFill>
                <a:schemeClr val="tx1"/>
              </a:solidFill>
            </a:endParaRPr>
          </a:p>
          <a:p>
            <a:r>
              <a:rPr lang="fr-FR" sz="1800" dirty="0">
                <a:solidFill>
                  <a:schemeClr val="tx1"/>
                </a:solidFill>
              </a:rPr>
              <a:t> </a:t>
            </a:r>
            <a:endParaRPr lang="fr-FR" sz="2800" dirty="0">
              <a:solidFill>
                <a:srgbClr val="00B050"/>
              </a:solidFill>
            </a:endParaRPr>
          </a:p>
          <a:p>
            <a:pPr>
              <a:lnSpc>
                <a:spcPct val="150000"/>
              </a:lnSpc>
            </a:pPr>
            <a:endParaRPr lang="fr-FR" sz="2800" dirty="0">
              <a:solidFill>
                <a:srgbClr val="00B050"/>
              </a:solidFill>
            </a:endParaRPr>
          </a:p>
          <a:p>
            <a:pPr>
              <a:lnSpc>
                <a:spcPct val="150000"/>
              </a:lnSpc>
            </a:pPr>
            <a:endParaRPr lang="fr-FR" sz="2800" dirty="0">
              <a:solidFill>
                <a:srgbClr val="00B050"/>
              </a:solidFill>
            </a:endParaRPr>
          </a:p>
          <a:p>
            <a:endParaRPr lang="fr-FR" dirty="0"/>
          </a:p>
        </p:txBody>
      </p:sp>
      <p:sp>
        <p:nvSpPr>
          <p:cNvPr id="272" name="Google Shape;272;p36"/>
          <p:cNvSpPr txBox="1"/>
          <p:nvPr/>
        </p:nvSpPr>
        <p:spPr>
          <a:xfrm>
            <a:off x="555573" y="4538354"/>
            <a:ext cx="3559227" cy="287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fr" sz="800" b="1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 Simplon • </a:t>
            </a:r>
            <a:r>
              <a:rPr lang="fr" sz="800" b="1" dirty="0">
                <a:solidFill>
                  <a:srgbClr val="F63D1E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Trajictoir de réduction GES dans le secteur de bâtiment</a:t>
            </a:r>
            <a:endParaRPr sz="800" b="1" dirty="0">
              <a:solidFill>
                <a:srgbClr val="F63D1E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800" b="1"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11DE0-7056-471E-BB38-98C3C19F1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353" y="3578604"/>
            <a:ext cx="3241964" cy="124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203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2EFA33-C979-4ED6-8923-AAC6CE2B42E5}"/>
              </a:ext>
            </a:extLst>
          </p:cNvPr>
          <p:cNvSpPr txBox="1"/>
          <p:nvPr/>
        </p:nvSpPr>
        <p:spPr>
          <a:xfrm>
            <a:off x="287079" y="1796903"/>
            <a:ext cx="73577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B050"/>
                </a:solidFill>
              </a:rPr>
              <a:t>Récupérer les métadonnées de la base de données: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E4001E-D34B-419D-A74F-F03E82C1165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626242" y="2751010"/>
            <a:ext cx="3000952" cy="138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975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3752A6-309B-4633-BD96-FA28162CCF22}"/>
              </a:ext>
            </a:extLst>
          </p:cNvPr>
          <p:cNvSpPr txBox="1"/>
          <p:nvPr/>
        </p:nvSpPr>
        <p:spPr>
          <a:xfrm>
            <a:off x="180754" y="287080"/>
            <a:ext cx="7357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rgbClr val="00B050"/>
                </a:solidFill>
              </a:rPr>
              <a:t>Récupérer les métadonnées de la base de données: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681A22-904B-405A-8217-98A8B2AE6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54" y="762285"/>
            <a:ext cx="5281118" cy="15774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7D6ED3-5780-4607-95BB-AC5F3DD1E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54" y="2803739"/>
            <a:ext cx="682942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36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"/>
          <p:cNvSpPr txBox="1"/>
          <p:nvPr/>
        </p:nvSpPr>
        <p:spPr>
          <a:xfrm>
            <a:off x="555573" y="4516582"/>
            <a:ext cx="3212863" cy="8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fr" sz="800" b="1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</a:t>
            </a:r>
            <a:r>
              <a:rPr lang="fr" sz="800" b="1" dirty="0"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r>
              <a:rPr lang="fr" sz="800" b="1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• Simplon • </a:t>
            </a:r>
            <a:r>
              <a:rPr lang="fr" sz="800" b="1" dirty="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Trajictoir de réduction GES dans le secteur de bâtiment</a:t>
            </a:r>
            <a:endParaRPr sz="800" b="1" dirty="0">
              <a:solidFill>
                <a:srgbClr val="CE003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800" b="1"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DE0363-4864-422E-9B96-E9C2A218BC59}"/>
              </a:ext>
            </a:extLst>
          </p:cNvPr>
          <p:cNvSpPr txBox="1"/>
          <p:nvPr/>
        </p:nvSpPr>
        <p:spPr>
          <a:xfrm>
            <a:off x="761063" y="934528"/>
            <a:ext cx="6753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Analyse et visualisation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C43D2B-1673-4FBB-A238-26D32E364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2361" y="2119010"/>
            <a:ext cx="5015909" cy="208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61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1C64B6-A2B2-41ED-81F6-E06A5BE47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890"/>
            <a:ext cx="9144000" cy="4267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A66866-5D22-4E47-840E-E7D612337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648"/>
            <a:ext cx="2564167" cy="44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8474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70F21A-1EF3-4FB1-9FD6-CB4FD5F45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96" y="95035"/>
            <a:ext cx="8855207" cy="4953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37522B-F148-4CB6-BFC3-25F2F5B11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7084" y="2054005"/>
            <a:ext cx="610154" cy="6843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F0A16B-5FE0-4ACA-A0B0-FA34F8A4ADE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-20000"/>
          </a:blip>
          <a:stretch>
            <a:fillRect/>
          </a:stretch>
        </p:blipFill>
        <p:spPr>
          <a:xfrm>
            <a:off x="7204720" y="157510"/>
            <a:ext cx="1794883" cy="17948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4198F4-66B8-493C-9854-0F84CB4C6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5436" y="4600544"/>
            <a:ext cx="2564167" cy="44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5652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137414-B7F3-4251-8DCC-4B44BB374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436" y="3936519"/>
            <a:ext cx="752475" cy="752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791F43-ED85-4698-BA1D-75D39985B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6185" y="2434323"/>
            <a:ext cx="1404979" cy="1317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AD60F9-808F-4C39-AE88-42EF1340FA01}"/>
              </a:ext>
            </a:extLst>
          </p:cNvPr>
          <p:cNvSpPr txBox="1"/>
          <p:nvPr/>
        </p:nvSpPr>
        <p:spPr>
          <a:xfrm>
            <a:off x="478465" y="657920"/>
            <a:ext cx="6432698" cy="3365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fr-FR" sz="1800" dirty="0"/>
              <a:t>Sur la vue: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fr-FR" sz="1800" dirty="0"/>
              <a:t>Les nombres de logement a rénover(classe G,F) dans les différentes communes</a:t>
            </a:r>
          </a:p>
          <a:p>
            <a:pPr marL="285750" lvl="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fr-FR" sz="1800" dirty="0"/>
              <a:t>Type de rénovation (global/par élément)</a:t>
            </a:r>
          </a:p>
          <a:p>
            <a:pPr marL="285750" lvl="0" indent="-28575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fr-FR" sz="1800" dirty="0"/>
              <a:t>les nombres de logement par class de consommation</a:t>
            </a:r>
          </a:p>
          <a:p>
            <a:pPr marL="285750" lvl="0" indent="-28575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fr-FR" sz="1800" dirty="0"/>
              <a:t>Details sur le logement à rénover: adresse, surface, état d’avancement…</a:t>
            </a:r>
          </a:p>
          <a:p>
            <a:pPr lvl="0">
              <a:lnSpc>
                <a:spcPct val="150000"/>
              </a:lnSpc>
              <a:buClr>
                <a:schemeClr val="accent2"/>
              </a:buClr>
            </a:pPr>
            <a:endParaRPr lang="fr-FR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BA468C-39DF-42E4-816D-2345C9A36B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163" y="830743"/>
            <a:ext cx="990001" cy="9675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E001A3-CD85-45A6-AC22-21015D0150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7648"/>
            <a:ext cx="2564167" cy="44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063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399947-2F2A-4934-B774-A626BCE68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895" y="1031359"/>
            <a:ext cx="1815017" cy="23322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14B50C-A70F-4C76-A937-02DF7783B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165" y="3448714"/>
            <a:ext cx="752475" cy="800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090BBE-BC64-4CCC-AF0B-1268CE028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7648"/>
            <a:ext cx="2564167" cy="44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59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034A1F-17BC-43B9-8965-6E66509C2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123" y="3390748"/>
            <a:ext cx="5044877" cy="17527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A39C4E-A593-4E58-9B45-F5CF50510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310" y="818998"/>
            <a:ext cx="1821384" cy="17527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4AD784-016D-464D-992A-5BB775A1B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209" y="120555"/>
            <a:ext cx="2564167" cy="4459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DEC4ED-DD17-4361-AF3E-C5A96C1D0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04989"/>
            <a:ext cx="616267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677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E9477C-D582-46CC-8027-B8DE44986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460" y="2385509"/>
            <a:ext cx="3689498" cy="27579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6AE298-DEAC-4C77-B98F-D4E3D9E05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160" y="1130"/>
            <a:ext cx="2564167" cy="4459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CCF3F5-F926-4A85-A1AC-15E612AC8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6150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838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11232C7-1491-4D50-8750-D8B87A28E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4" y="1420001"/>
            <a:ext cx="8134350" cy="1771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E54191-66F8-477A-B155-D7ED80B5C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522" y="0"/>
            <a:ext cx="2564167" cy="44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13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D4D39E-CAE2-4B47-808F-8CF1951B09EB}"/>
              </a:ext>
            </a:extLst>
          </p:cNvPr>
          <p:cNvSpPr txBox="1"/>
          <p:nvPr/>
        </p:nvSpPr>
        <p:spPr>
          <a:xfrm>
            <a:off x="510363" y="542260"/>
            <a:ext cx="5539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B050"/>
                </a:solidFill>
              </a:rPr>
              <a:t>La solution final</a:t>
            </a:r>
            <a:r>
              <a:rPr lang="fr-FR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F8B15C-26B5-44D1-9DB8-F1E04530E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612" y="0"/>
            <a:ext cx="41444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5762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25E476-C0CC-4C45-B4B7-BCD485DE3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9569" y="3473740"/>
            <a:ext cx="752475" cy="800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8205EA-02FB-41A4-821E-BDFE1F5BE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616" y="1299019"/>
            <a:ext cx="1576383" cy="15763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708884-865A-4C9A-9E33-894F00F28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68297"/>
            <a:ext cx="7227065" cy="37752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1081F1-5548-4D6E-8508-55AE0FA39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88244"/>
            <a:ext cx="2606266" cy="3810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B677AA-4E52-4D25-96E4-EE5355E82D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2963" y="85060"/>
            <a:ext cx="2564167" cy="44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67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80AA04-B92C-4D78-88FA-38CB78C61579}"/>
              </a:ext>
            </a:extLst>
          </p:cNvPr>
          <p:cNvSpPr txBox="1"/>
          <p:nvPr/>
        </p:nvSpPr>
        <p:spPr>
          <a:xfrm>
            <a:off x="510363" y="446567"/>
            <a:ext cx="78149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solidFill>
                  <a:srgbClr val="00B050"/>
                </a:solidFill>
                <a:effectLst/>
                <a:latin typeface="Bahnschrift SemiBol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Analyse et optimisation manuelle des requêtes</a:t>
            </a:r>
            <a:endParaRPr lang="fr-FR" sz="1800" b="1" dirty="0">
              <a:solidFill>
                <a:srgbClr val="00B050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800" b="1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Analyse de coûts de requêtes (EXPLAIN ANALYSE) :</a:t>
            </a:r>
          </a:p>
          <a:p>
            <a:endParaRPr lang="fr-FR" dirty="0">
              <a:solidFill>
                <a:srgbClr val="00B05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E99912-A740-448F-9281-CF9CCDE1C02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63" y="1194324"/>
            <a:ext cx="6400800" cy="212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1476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EAA7E6-526A-475B-9A60-805696DC537B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96" y="291641"/>
            <a:ext cx="6697448" cy="429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52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6BB9E4-B8DC-4F32-B535-49930AAD3BD2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83" y="176212"/>
            <a:ext cx="7447052" cy="403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9509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"/>
          <p:cNvSpPr txBox="1"/>
          <p:nvPr/>
        </p:nvSpPr>
        <p:spPr>
          <a:xfrm>
            <a:off x="581375" y="542639"/>
            <a:ext cx="8032800" cy="3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fr-FR" sz="1800" b="1" dirty="0">
                <a:solidFill>
                  <a:srgbClr val="00B050"/>
                </a:solidFill>
              </a:rPr>
              <a:t>Les sources utilisées dans la recherche de solutions: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u="sng" dirty="0">
                <a:hlinkClick r:id="rId3"/>
              </a:rPr>
              <a:t>https://ineumann.developpez.com/tutoriels/merise/initiation-merise/</a:t>
            </a:r>
            <a:endParaRPr lang="fr-F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u="sng" dirty="0">
                <a:hlinkClick r:id="rId4"/>
              </a:rPr>
              <a:t>https://www.data.gouv.fr/fr/datasets/diagnostics-de-performance-energetique-pour-les-logements-par-habitation/</a:t>
            </a:r>
            <a:endParaRPr lang="fr-F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dirty="0">
                <a:hlinkClick r:id="rId5"/>
              </a:rPr>
              <a:t>https://public.opendatasoft.com/explore/dataset/correspondance-code-insee-code-postal/table/?refine.nom_dept=LOIRE-</a:t>
            </a:r>
            <a:endParaRPr lang="fr-F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dirty="0">
                <a:hlinkClick r:id="rId6"/>
              </a:rPr>
              <a:t>https://plotly.com/python/choropleth-maps/</a:t>
            </a:r>
            <a:endParaRPr lang="fr-F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u="sng" dirty="0">
                <a:hlinkClick r:id="rId7"/>
              </a:rPr>
              <a:t>https://python-visualization.github.io/folium/plugins.html</a:t>
            </a:r>
            <a:endParaRPr lang="en-US" u="sng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dirty="0">
                <a:hlinkClick r:id="rId8"/>
              </a:rPr>
              <a:t>https://stackoverflow.com/</a:t>
            </a:r>
            <a:endParaRPr lang="fr-FR" dirty="0"/>
          </a:p>
          <a:p>
            <a:pPr>
              <a:lnSpc>
                <a:spcPct val="150000"/>
              </a:lnSpc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272" name="Google Shape;272;p36"/>
          <p:cNvSpPr txBox="1"/>
          <p:nvPr/>
        </p:nvSpPr>
        <p:spPr>
          <a:xfrm>
            <a:off x="555573" y="4516582"/>
            <a:ext cx="3212863" cy="8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fr" sz="800" b="1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</a:t>
            </a:r>
            <a:r>
              <a:rPr lang="fr" sz="800" b="1" dirty="0"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r>
              <a:rPr lang="fr" sz="800" b="1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• Simplon • </a:t>
            </a:r>
            <a:r>
              <a:rPr lang="fr" sz="800" b="1" dirty="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Trajictoir dr réduction GES dans le secteur de bâtiment</a:t>
            </a:r>
            <a:endParaRPr sz="800" b="1" dirty="0">
              <a:solidFill>
                <a:srgbClr val="CE003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800" b="1"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1972125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5"/>
          <p:cNvSpPr/>
          <p:nvPr/>
        </p:nvSpPr>
        <p:spPr>
          <a:xfrm>
            <a:off x="277819" y="277763"/>
            <a:ext cx="8588400" cy="4587900"/>
          </a:xfrm>
          <a:prstGeom prst="rect">
            <a:avLst/>
          </a:prstGeom>
          <a:solidFill>
            <a:srgbClr val="CE0033"/>
          </a:solidFill>
          <a:ln>
            <a:noFill/>
          </a:ln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65"/>
          <p:cNvSpPr txBox="1">
            <a:spLocks noGrp="1"/>
          </p:cNvSpPr>
          <p:nvPr>
            <p:ph type="body" idx="4294967295"/>
          </p:nvPr>
        </p:nvSpPr>
        <p:spPr>
          <a:xfrm>
            <a:off x="1111250" y="-171450"/>
            <a:ext cx="8032750" cy="3281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"/>
              <a:buNone/>
            </a:pPr>
            <a:endParaRPr sz="60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"/>
              <a:buNone/>
            </a:pPr>
            <a:endParaRPr sz="45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"/>
              <a:buNone/>
            </a:pPr>
            <a:endParaRPr sz="45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"/>
              <a:buNone/>
            </a:pPr>
            <a:endParaRPr sz="45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Helvetica Neue"/>
              <a:buNone/>
            </a:pPr>
            <a:endParaRPr sz="62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"/>
              <a:buNone/>
            </a:pPr>
            <a:endParaRPr sz="62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26" name="Google Shape;626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35475" y="2056708"/>
            <a:ext cx="2817200" cy="96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"/>
          <p:cNvSpPr txBox="1"/>
          <p:nvPr/>
        </p:nvSpPr>
        <p:spPr>
          <a:xfrm>
            <a:off x="555581" y="477325"/>
            <a:ext cx="8032800" cy="3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272" name="Google Shape;272;p36"/>
          <p:cNvSpPr txBox="1"/>
          <p:nvPr/>
        </p:nvSpPr>
        <p:spPr>
          <a:xfrm>
            <a:off x="555573" y="4516582"/>
            <a:ext cx="3212863" cy="8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fr" sz="800" b="1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</a:t>
            </a:r>
            <a:r>
              <a:rPr lang="fr" sz="800" b="1" dirty="0"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r>
              <a:rPr lang="fr" sz="800" b="1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• Simplon • </a:t>
            </a:r>
            <a:r>
              <a:rPr lang="fr" sz="800" b="1" dirty="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Trajictoir de réduction GES dans le secteur de bâtiment</a:t>
            </a:r>
            <a:endParaRPr sz="800" b="1" dirty="0">
              <a:solidFill>
                <a:srgbClr val="CE003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800" b="1"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4336"/>
            <a:ext cx="9144000" cy="34948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31672" y="3889776"/>
            <a:ext cx="13923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rgbClr val="002060"/>
                </a:solidFill>
              </a:rPr>
              <a:t>Données DPE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5636" y="292659"/>
            <a:ext cx="4655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00B050"/>
                </a:solidFill>
              </a:rPr>
              <a:t>Structure de projet:</a:t>
            </a:r>
          </a:p>
        </p:txBody>
      </p:sp>
    </p:spTree>
    <p:extLst>
      <p:ext uri="{BB962C8B-B14F-4D97-AF65-F5344CB8AC3E}">
        <p14:creationId xmlns:p14="http://schemas.microsoft.com/office/powerpoint/2010/main" val="2198099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"/>
          <p:cNvSpPr txBox="1"/>
          <p:nvPr/>
        </p:nvSpPr>
        <p:spPr>
          <a:xfrm>
            <a:off x="555581" y="477325"/>
            <a:ext cx="8032800" cy="3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272" name="Google Shape;272;p36"/>
          <p:cNvSpPr txBox="1"/>
          <p:nvPr/>
        </p:nvSpPr>
        <p:spPr>
          <a:xfrm>
            <a:off x="555573" y="4516582"/>
            <a:ext cx="3212863" cy="8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fr" sz="800" b="1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</a:t>
            </a:r>
            <a:r>
              <a:rPr lang="fr" sz="800" b="1" dirty="0"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r>
              <a:rPr lang="fr" sz="800" b="1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• Simplon • </a:t>
            </a:r>
            <a:r>
              <a:rPr lang="fr" sz="800" b="1" dirty="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Trajictoir de réduction GES dans le secteur de bâtiment</a:t>
            </a:r>
            <a:endParaRPr sz="800" b="1" dirty="0">
              <a:solidFill>
                <a:srgbClr val="CE003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800" b="1"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6430" y="246492"/>
            <a:ext cx="4655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00B050"/>
                </a:solidFill>
              </a:rPr>
              <a:t>Structure de projet: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89D9AC-FA59-493F-BE0E-7D78A5F7C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578" y="938990"/>
            <a:ext cx="28479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749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"/>
          <p:cNvSpPr txBox="1"/>
          <p:nvPr/>
        </p:nvSpPr>
        <p:spPr>
          <a:xfrm>
            <a:off x="555581" y="477325"/>
            <a:ext cx="8032800" cy="3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272" name="Google Shape;272;p36"/>
          <p:cNvSpPr txBox="1"/>
          <p:nvPr/>
        </p:nvSpPr>
        <p:spPr>
          <a:xfrm>
            <a:off x="555573" y="4516582"/>
            <a:ext cx="3212863" cy="8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fr" sz="800" b="1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</a:t>
            </a:r>
            <a:r>
              <a:rPr lang="fr" sz="800" b="1" dirty="0"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r>
              <a:rPr lang="fr" sz="800" b="1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• Simplon • </a:t>
            </a:r>
            <a:r>
              <a:rPr lang="fr" sz="800" b="1" dirty="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Trajictoir de  réduction GES dans le secteur de bâtiment</a:t>
            </a:r>
            <a:endParaRPr sz="800" b="1" dirty="0">
              <a:solidFill>
                <a:srgbClr val="CE003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800" b="1"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5636" y="292659"/>
            <a:ext cx="4655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solidFill>
                  <a:srgbClr val="C00000"/>
                </a:solidFill>
              </a:rPr>
              <a:t>Plan de projet: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5573" y="782782"/>
            <a:ext cx="8032808" cy="2847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3" y="1143642"/>
            <a:ext cx="9049657" cy="282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93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"/>
          <p:cNvSpPr txBox="1"/>
          <p:nvPr/>
        </p:nvSpPr>
        <p:spPr>
          <a:xfrm>
            <a:off x="555581" y="477325"/>
            <a:ext cx="7014800" cy="3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fr-FR" sz="2400" b="1" dirty="0">
                <a:solidFill>
                  <a:srgbClr val="00B050"/>
                </a:solidFill>
              </a:rPr>
              <a:t>Sources de données:</a:t>
            </a:r>
          </a:p>
          <a:p>
            <a:endParaRPr lang="fr-FR" sz="800" b="1" dirty="0">
              <a:solidFill>
                <a:srgbClr val="00B050"/>
              </a:solidFill>
            </a:endParaRPr>
          </a:p>
          <a:p>
            <a:r>
              <a:rPr lang="fr-FR" sz="1600" dirty="0"/>
              <a:t>Deux jeux de données sont utilisés:</a:t>
            </a:r>
          </a:p>
          <a:p>
            <a:endParaRPr lang="fr-FR" sz="800" dirty="0"/>
          </a:p>
          <a:p>
            <a:pPr>
              <a:lnSpc>
                <a:spcPct val="150000"/>
              </a:lnSpc>
            </a:pP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1.La diagnostics de performance énergétique des logements:</a:t>
            </a:r>
          </a:p>
          <a:p>
            <a:pPr>
              <a:lnSpc>
                <a:spcPct val="150000"/>
              </a:lnSpc>
            </a:pPr>
            <a:r>
              <a:rPr lang="fr-FR" sz="1600" b="1" dirty="0"/>
              <a:t>       </a:t>
            </a: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Producteur: </a:t>
            </a:r>
            <a:r>
              <a:rPr lang="fr-FR" sz="1600" dirty="0"/>
              <a:t>ADEME (Agence de la transition écologique)</a:t>
            </a:r>
          </a:p>
          <a:p>
            <a:pPr>
              <a:lnSpc>
                <a:spcPct val="150000"/>
              </a:lnSpc>
            </a:pPr>
            <a:r>
              <a:rPr lang="fr-FR" sz="1600" dirty="0"/>
              <a:t>       </a:t>
            </a: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Description: </a:t>
            </a:r>
            <a:r>
              <a:rPr lang="fr-FR" sz="1600" dirty="0"/>
              <a:t>Le DPE décrit le bâtiment ou le logement (surface,  </a:t>
            </a:r>
            <a:br>
              <a:rPr lang="fr-FR" sz="1600" dirty="0"/>
            </a:br>
            <a:r>
              <a:rPr lang="fr-FR" sz="1600" dirty="0"/>
              <a:t>       orientation, murs, fenêtres, matériaux, </a:t>
            </a:r>
            <a:r>
              <a:rPr lang="fr-FR" sz="1600" dirty="0" err="1"/>
              <a:t>etc</a:t>
            </a:r>
            <a:r>
              <a:rPr lang="fr-FR" sz="1600" dirty="0"/>
              <a:t>) . Il indique la quantité  </a:t>
            </a:r>
            <a:br>
              <a:rPr lang="fr-FR" sz="1600" dirty="0"/>
            </a:br>
            <a:r>
              <a:rPr lang="fr-FR" sz="1600" dirty="0"/>
              <a:t>        d’énergie consommée.</a:t>
            </a:r>
          </a:p>
          <a:p>
            <a:pPr>
              <a:lnSpc>
                <a:spcPct val="150000"/>
              </a:lnSpc>
            </a:pPr>
            <a:r>
              <a:rPr lang="fr-FR" sz="1600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Licence: </a:t>
            </a:r>
            <a:r>
              <a:rPr lang="fr-FR" sz="1800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Licence ouverte.</a:t>
            </a:r>
            <a:endParaRPr lang="fr-FR" sz="1800" dirty="0"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</a:t>
            </a: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Mise à jour </a:t>
            </a:r>
            <a:r>
              <a:rPr lang="fr-FR" sz="1800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 26/03/2021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fr-FR" b="1" dirty="0"/>
          </a:p>
          <a:p>
            <a:endParaRPr lang="fr-FR" b="1" dirty="0"/>
          </a:p>
          <a:p>
            <a:endParaRPr lang="fr-FR" dirty="0"/>
          </a:p>
        </p:txBody>
      </p:sp>
      <p:sp>
        <p:nvSpPr>
          <p:cNvPr id="272" name="Google Shape;272;p36"/>
          <p:cNvSpPr txBox="1"/>
          <p:nvPr/>
        </p:nvSpPr>
        <p:spPr>
          <a:xfrm>
            <a:off x="555573" y="4516582"/>
            <a:ext cx="3212863" cy="8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fr" sz="800" b="1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</a:t>
            </a:r>
            <a:r>
              <a:rPr lang="fr" sz="800" b="1" dirty="0"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r>
              <a:rPr lang="fr" sz="800" b="1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• Simplon • </a:t>
            </a:r>
            <a:r>
              <a:rPr lang="fr" sz="800" b="1" dirty="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Trajictoir de réduction GES dans le secteur de bâtiment</a:t>
            </a:r>
            <a:endParaRPr sz="800" b="1" dirty="0">
              <a:solidFill>
                <a:srgbClr val="CE003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800" b="1"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128214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"/>
          <p:cNvSpPr txBox="1"/>
          <p:nvPr/>
        </p:nvSpPr>
        <p:spPr>
          <a:xfrm>
            <a:off x="555581" y="477325"/>
            <a:ext cx="5700076" cy="3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fr-FR" sz="2400" b="1" dirty="0">
                <a:solidFill>
                  <a:srgbClr val="00B050"/>
                </a:solidFill>
              </a:rPr>
              <a:t>Sources de données:</a:t>
            </a:r>
          </a:p>
          <a:p>
            <a:endParaRPr lang="fr-FR" sz="800" b="1" dirty="0">
              <a:solidFill>
                <a:srgbClr val="00B050"/>
              </a:solidFill>
            </a:endParaRPr>
          </a:p>
          <a:p>
            <a:r>
              <a:rPr lang="fr-FR" sz="1600" dirty="0"/>
              <a:t>Deux jeux de données sont utilisés:</a:t>
            </a:r>
          </a:p>
          <a:p>
            <a:pPr>
              <a:lnSpc>
                <a:spcPct val="150000"/>
              </a:lnSpc>
            </a:pPr>
            <a:r>
              <a:rPr lang="fr-FR" sz="800" dirty="0"/>
              <a:t> </a:t>
            </a:r>
          </a:p>
          <a:p>
            <a:pPr>
              <a:lnSpc>
                <a:spcPct val="150000"/>
              </a:lnSpc>
            </a:pP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2.Correspondance Code INSEE - Code Postal:</a:t>
            </a:r>
          </a:p>
          <a:p>
            <a:pPr>
              <a:lnSpc>
                <a:spcPct val="150000"/>
              </a:lnSpc>
            </a:pP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Producteur</a:t>
            </a:r>
            <a:r>
              <a:rPr lang="fr-FR" sz="1600" b="1" dirty="0">
                <a:solidFill>
                  <a:srgbClr val="92D050"/>
                </a:solidFill>
              </a:rPr>
              <a:t>:</a:t>
            </a:r>
            <a:r>
              <a:rPr lang="fr-FR" sz="1600" b="1" dirty="0"/>
              <a:t> </a:t>
            </a:r>
            <a:r>
              <a:rPr lang="fr-FR" sz="1600" dirty="0" err="1"/>
              <a:t>OpenDataSoft</a:t>
            </a:r>
            <a:endParaRPr lang="fr-FR" sz="1600" dirty="0"/>
          </a:p>
          <a:p>
            <a:pPr>
              <a:lnSpc>
                <a:spcPct val="150000"/>
              </a:lnSpc>
            </a:pP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Description</a:t>
            </a:r>
            <a:r>
              <a:rPr lang="fr-FR" sz="1600" b="1" dirty="0">
                <a:solidFill>
                  <a:srgbClr val="92D050"/>
                </a:solidFill>
              </a:rPr>
              <a:t>:</a:t>
            </a:r>
            <a:r>
              <a:rPr lang="fr-FR" sz="1600" dirty="0"/>
              <a:t> des information sur le nom de commune, le code postal, le code INSSE et </a:t>
            </a:r>
            <a:r>
              <a:rPr lang="fr-FR" sz="1600" dirty="0" err="1"/>
              <a:t>geo</a:t>
            </a:r>
            <a:r>
              <a:rPr lang="fr-FR" sz="1600" dirty="0"/>
              <a:t> </a:t>
            </a:r>
            <a:r>
              <a:rPr lang="fr-FR" sz="1600" dirty="0" err="1"/>
              <a:t>shape</a:t>
            </a:r>
            <a:r>
              <a:rPr lang="fr-FR" sz="1600" dirty="0"/>
              <a:t> (type, coordinats)</a:t>
            </a:r>
          </a:p>
          <a:p>
            <a:pPr algn="just">
              <a:lnSpc>
                <a:spcPct val="115000"/>
              </a:lnSpc>
            </a:pP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Licence: </a:t>
            </a:r>
            <a:r>
              <a:rPr lang="fr-FR" sz="1800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Licence-Ouverte-v2.0</a:t>
            </a:r>
            <a:r>
              <a:rPr lang="fr-FR" sz="1800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fr-FR" sz="1600" b="1" dirty="0"/>
          </a:p>
          <a:p>
            <a:endParaRPr lang="fr-FR" b="1" dirty="0"/>
          </a:p>
          <a:p>
            <a:endParaRPr lang="fr-FR" b="1" dirty="0"/>
          </a:p>
          <a:p>
            <a:endParaRPr lang="fr-FR" dirty="0"/>
          </a:p>
        </p:txBody>
      </p:sp>
      <p:sp>
        <p:nvSpPr>
          <p:cNvPr id="272" name="Google Shape;272;p36"/>
          <p:cNvSpPr txBox="1"/>
          <p:nvPr/>
        </p:nvSpPr>
        <p:spPr>
          <a:xfrm>
            <a:off x="555573" y="4516582"/>
            <a:ext cx="3212863" cy="8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fr" sz="800" b="1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</a:t>
            </a:r>
            <a:r>
              <a:rPr lang="fr" sz="800" b="1" dirty="0"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r>
              <a:rPr lang="fr" sz="800" b="1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• Simplon • </a:t>
            </a:r>
            <a:r>
              <a:rPr lang="fr" sz="800" b="1" dirty="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Trajictoir de réduction GES dans le secteur de bâtiment</a:t>
            </a:r>
            <a:endParaRPr sz="800" b="1" dirty="0">
              <a:solidFill>
                <a:srgbClr val="CE003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800" b="1"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36FDFA-4D3E-4B2F-B286-992BE8BBAD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0878"/>
            <a:ext cx="21352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15191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28215</TotalTime>
  <Words>1180</Words>
  <Application>Microsoft Office PowerPoint</Application>
  <PresentationFormat>On-screen Show (16:9)</PresentationFormat>
  <Paragraphs>166</Paragraphs>
  <Slides>45</Slides>
  <Notes>21</Notes>
  <HiddenSlides>2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61" baseType="lpstr">
      <vt:lpstr>Roboto Condensed Light</vt:lpstr>
      <vt:lpstr>Trebuchet MS</vt:lpstr>
      <vt:lpstr>Wingdings</vt:lpstr>
      <vt:lpstr>Roboto Condensed</vt:lpstr>
      <vt:lpstr>Wingdings 3</vt:lpstr>
      <vt:lpstr>Calibri Light</vt:lpstr>
      <vt:lpstr>Arial Unicode MS</vt:lpstr>
      <vt:lpstr>Calibri</vt:lpstr>
      <vt:lpstr>Helvetica</vt:lpstr>
      <vt:lpstr>Helvetica Neue</vt:lpstr>
      <vt:lpstr>Bahnschrift SemiBold</vt:lpstr>
      <vt:lpstr>Arial Rounded MT Bold</vt:lpstr>
      <vt:lpstr>Arial Narrow</vt:lpstr>
      <vt:lpstr>Arial</vt:lpstr>
      <vt:lpstr>Facet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Conception la base de données SQL: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Alimenter la base de données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Mahfouz</dc:creator>
  <cp:lastModifiedBy>Somplon</cp:lastModifiedBy>
  <cp:revision>125</cp:revision>
  <dcterms:modified xsi:type="dcterms:W3CDTF">2021-05-19T05:32:13Z</dcterms:modified>
</cp:coreProperties>
</file>